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2" r:id="rId3"/>
    <p:sldId id="286" r:id="rId4"/>
    <p:sldId id="288" r:id="rId5"/>
    <p:sldId id="289" r:id="rId6"/>
    <p:sldId id="287" r:id="rId7"/>
    <p:sldId id="290" r:id="rId8"/>
    <p:sldId id="291" r:id="rId9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8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09" autoAdjust="0"/>
    <p:restoredTop sz="96404" autoAdjust="0"/>
  </p:normalViewPr>
  <p:slideViewPr>
    <p:cSldViewPr snapToGrid="0" showGuides="1">
      <p:cViewPr varScale="1">
        <p:scale>
          <a:sx n="112" d="100"/>
          <a:sy n="112" d="100"/>
        </p:scale>
        <p:origin x="984" y="96"/>
      </p:cViewPr>
      <p:guideLst>
        <p:guide orient="horz" pos="2160"/>
        <p:guide pos="3840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52" d="100"/>
          <a:sy n="152" d="100"/>
        </p:scale>
        <p:origin x="4963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4EE4E-62A3-49E5-964D-8DB8E8B6B88F}" type="datetimeFigureOut">
              <a:rPr lang="de-DE" smtClean="0"/>
              <a:pPr/>
              <a:t>26.05.2020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81C6E-9712-4945-8F26-494A0333D0A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A616F-E59E-4D90-8CA6-41C83E5B40DC}" type="datetimeFigureOut">
              <a:rPr lang="de-DE" smtClean="0"/>
              <a:pPr/>
              <a:t>26.05.2020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39232-C5F3-4C30-A48C-B6EB76CDCEE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767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9DDC9CBD-91AB-4D6D-8DB3-AE9A9D43FC7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5881" y="1057524"/>
            <a:ext cx="11474644" cy="5119439"/>
          </a:xfrm>
          <a:prstGeom prst="rect">
            <a:avLst/>
          </a:prstGeom>
        </p:spPr>
        <p:txBody>
          <a:bodyPr vert="horz" lIns="91440" tIns="45720" rIns="0" bIns="45720" rtlCol="0">
            <a:normAutofit/>
          </a:bodyPr>
          <a:lstStyle>
            <a:lvl1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0350">
              <a:buClr>
                <a:srgbClr val="00B0F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6450" indent="-266700">
              <a:buClr>
                <a:srgbClr val="00B0F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76325" indent="-269875">
              <a:buClr>
                <a:srgbClr val="00B0F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44613" indent="-268288">
              <a:buClr>
                <a:srgbClr val="00B0F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11B6270B-AF99-4116-BF1F-0894635A0C4C}"/>
              </a:ext>
            </a:extLst>
          </p:cNvPr>
          <p:cNvSpPr txBox="1">
            <a:spLocks/>
          </p:cNvSpPr>
          <p:nvPr userDrawn="1"/>
        </p:nvSpPr>
        <p:spPr>
          <a:xfrm>
            <a:off x="444467" y="6356350"/>
            <a:ext cx="251739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Kalksandstein Maurerfibel, 9. Auflage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A9F41597-9298-4A46-ABB8-F9BD4CD0A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47757" y="533400"/>
            <a:ext cx="1137276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200" rIns="0" bIns="0" numCol="1" anchor="t" anchorCtr="0" compatLnSpc="1">
            <a:prstTxWarp prst="textNoShape">
              <a:avLst/>
            </a:prstTxWarp>
          </a:bodyPr>
          <a:lstStyle>
            <a:lvl1pPr>
              <a:defRPr lang="de-DE" altLang="de-DE" sz="2800" b="1" kern="1200" dirty="0" smtClean="0">
                <a:solidFill>
                  <a:srgbClr val="00B2E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de-DE" altLang="de-DE" dirty="0"/>
              <a:t>Hier klicken, um Master-Titelformat zu bearbeiten.</a:t>
            </a:r>
          </a:p>
        </p:txBody>
      </p:sp>
    </p:spTree>
    <p:extLst>
      <p:ext uri="{BB962C8B-B14F-4D97-AF65-F5344CB8AC3E}">
        <p14:creationId xmlns:p14="http://schemas.microsoft.com/office/powerpoint/2010/main" val="892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9DDC9CBD-91AB-4D6D-8DB3-AE9A9D43FC7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5881" y="1057524"/>
            <a:ext cx="5750119" cy="5119439"/>
          </a:xfrm>
          <a:prstGeom prst="rect">
            <a:avLst/>
          </a:prstGeom>
        </p:spPr>
        <p:txBody>
          <a:bodyPr vert="horz" lIns="91440" tIns="45720" rIns="0" bIns="45720" rtlCol="0">
            <a:normAutofit/>
          </a:bodyPr>
          <a:lstStyle>
            <a:lvl1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0350">
              <a:buClr>
                <a:srgbClr val="00B0F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6450" indent="-266700">
              <a:buClr>
                <a:srgbClr val="00B0F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76325" indent="-269875">
              <a:buClr>
                <a:srgbClr val="00B0F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44613" indent="-268288">
              <a:buClr>
                <a:srgbClr val="00B0F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A9F41597-9298-4A46-ABB8-F9BD4CD0A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48598" y="533400"/>
            <a:ext cx="1137192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200" rIns="0" bIns="0" numCol="1" anchor="t" anchorCtr="0" compatLnSpc="1">
            <a:prstTxWarp prst="textNoShape">
              <a:avLst/>
            </a:prstTxWarp>
          </a:bodyPr>
          <a:lstStyle>
            <a:lvl1pPr>
              <a:defRPr lang="de-DE" altLang="de-DE" sz="2800" b="1" kern="1200" dirty="0" smtClean="0">
                <a:solidFill>
                  <a:srgbClr val="00B2E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de-DE" altLang="de-DE" dirty="0"/>
              <a:t>Hier klicken, um Master-Titelformat zu bearbeiten.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C3119FD1-C450-4B9A-B9B7-C50ADB94E7E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70405" y="1057524"/>
            <a:ext cx="5750119" cy="5119439"/>
          </a:xfrm>
          <a:prstGeom prst="rect">
            <a:avLst/>
          </a:prstGeom>
        </p:spPr>
        <p:txBody>
          <a:bodyPr vert="horz" lIns="91440" tIns="45720" rIns="0" bIns="45720" rtlCol="0">
            <a:normAutofit/>
          </a:bodyPr>
          <a:lstStyle>
            <a:lvl1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0350">
              <a:buClr>
                <a:srgbClr val="00B0F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6450" indent="-266700">
              <a:buClr>
                <a:srgbClr val="00B0F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76325" indent="-269875">
              <a:buClr>
                <a:srgbClr val="00B0F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44613" indent="-268288">
              <a:buClr>
                <a:srgbClr val="00B0F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5569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5">
            <a:extLst>
              <a:ext uri="{FF2B5EF4-FFF2-40B4-BE49-F238E27FC236}">
                <a16:creationId xmlns:a16="http://schemas.microsoft.com/office/drawing/2014/main" id="{7297BAD1-75B4-4215-BCDA-063DF6F80649}"/>
              </a:ext>
            </a:extLst>
          </p:cNvPr>
          <p:cNvSpPr>
            <a:spLocks noChangeShapeType="1"/>
          </p:cNvSpPr>
          <p:nvPr userDrawn="1"/>
        </p:nvSpPr>
        <p:spPr bwMode="gray">
          <a:xfrm>
            <a:off x="442914" y="6172200"/>
            <a:ext cx="11392886" cy="13187"/>
          </a:xfrm>
          <a:prstGeom prst="line">
            <a:avLst/>
          </a:prstGeom>
          <a:noFill/>
          <a:ln w="6350">
            <a:solidFill>
              <a:srgbClr val="00B2EB"/>
            </a:solidFill>
            <a:round/>
            <a:headEnd/>
            <a:tailEnd/>
          </a:ln>
          <a:effectLst/>
        </p:spPr>
        <p:txBody>
          <a:bodyPr wrap="none" lIns="89745" tIns="46669" rIns="89745" bIns="46669" anchor="ctr"/>
          <a:lstStyle/>
          <a:p>
            <a:pPr>
              <a:defRPr/>
            </a:pPr>
            <a:endParaRPr lang="de-DE"/>
          </a:p>
        </p:txBody>
      </p:sp>
      <p:pic>
        <p:nvPicPr>
          <p:cNvPr id="9" name="Grafik 8" descr="BVKSI_Logo_RGB_500mm_300dpi.png">
            <a:hlinkClick r:id="rId4" action="ppaction://hlinksldjump"/>
            <a:extLst>
              <a:ext uri="{FF2B5EF4-FFF2-40B4-BE49-F238E27FC236}">
                <a16:creationId xmlns:a16="http://schemas.microsoft.com/office/drawing/2014/main" id="{E303A10E-A1B0-4DEF-8579-D513D51E4AE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rcRect r="395"/>
          <a:stretch>
            <a:fillRect/>
          </a:stretch>
        </p:blipFill>
        <p:spPr>
          <a:xfrm>
            <a:off x="9935338" y="6334889"/>
            <a:ext cx="1900461" cy="408046"/>
          </a:xfrm>
          <a:prstGeom prst="rect">
            <a:avLst/>
          </a:prstGeom>
        </p:spPr>
      </p:pic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56DC9AB-0DB9-4533-972D-C12686E4EE6F}"/>
              </a:ext>
            </a:extLst>
          </p:cNvPr>
          <p:cNvSpPr txBox="1">
            <a:spLocks/>
          </p:cNvSpPr>
          <p:nvPr userDrawn="1"/>
        </p:nvSpPr>
        <p:spPr>
          <a:xfrm>
            <a:off x="444467" y="6356350"/>
            <a:ext cx="251739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Kalksandstein Maurerfibel, 9. Auflage</a:t>
            </a:r>
          </a:p>
        </p:txBody>
      </p:sp>
    </p:spTree>
    <p:extLst>
      <p:ext uri="{BB962C8B-B14F-4D97-AF65-F5344CB8AC3E}">
        <p14:creationId xmlns:p14="http://schemas.microsoft.com/office/powerpoint/2010/main" val="380894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B0F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9" userDrawn="1">
          <p15:clr>
            <a:srgbClr val="F26B43"/>
          </p15:clr>
        </p15:guide>
        <p15:guide id="2" pos="7446" userDrawn="1">
          <p15:clr>
            <a:srgbClr val="F26B43"/>
          </p15:clr>
        </p15:guide>
        <p15:guide id="3" pos="2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ks-sued.de" TargetMode="External"/><Relationship Id="rId3" Type="http://schemas.openxmlformats.org/officeDocument/2006/relationships/hyperlink" Target="http://www.ks-bayern.de/" TargetMode="External"/><Relationship Id="rId7" Type="http://schemas.openxmlformats.org/officeDocument/2006/relationships/hyperlink" Target="http://www.ks-ost.de/" TargetMode="External"/><Relationship Id="rId12" Type="http://schemas.openxmlformats.org/officeDocument/2006/relationships/image" Target="../media/image3.png"/><Relationship Id="rId2" Type="http://schemas.openxmlformats.org/officeDocument/2006/relationships/hyperlink" Target="mailto:info@ks-bayern.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ks-ost.de" TargetMode="External"/><Relationship Id="rId11" Type="http://schemas.openxmlformats.org/officeDocument/2006/relationships/hyperlink" Target="http://www.ks-west.de/" TargetMode="External"/><Relationship Id="rId5" Type="http://schemas.openxmlformats.org/officeDocument/2006/relationships/hyperlink" Target="http://www.ks-nord.de/" TargetMode="External"/><Relationship Id="rId10" Type="http://schemas.openxmlformats.org/officeDocument/2006/relationships/hyperlink" Target="mailto:info@ks-west.de" TargetMode="External"/><Relationship Id="rId4" Type="http://schemas.openxmlformats.org/officeDocument/2006/relationships/hyperlink" Target="mailto:info@ks-nord.de" TargetMode="External"/><Relationship Id="rId9" Type="http://schemas.openxmlformats.org/officeDocument/2006/relationships/hyperlink" Target="http://www.ks-sued.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BBD929FA-ACB9-4005-A927-2D94CF6D1039}"/>
              </a:ext>
            </a:extLst>
          </p:cNvPr>
          <p:cNvSpPr txBox="1"/>
          <p:nvPr/>
        </p:nvSpPr>
        <p:spPr>
          <a:xfrm>
            <a:off x="1563756" y="1506775"/>
            <a:ext cx="90644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altLang="de-DE" sz="8000" b="1" dirty="0">
                <a:solidFill>
                  <a:srgbClr val="00B2E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KALKSANDSTEIN</a:t>
            </a:r>
          </a:p>
          <a:p>
            <a:pPr algn="ctr"/>
            <a:r>
              <a:rPr lang="de-DE" altLang="de-DE" sz="8000" dirty="0">
                <a:solidFill>
                  <a:srgbClr val="00B2E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MAURERFIBEL</a:t>
            </a:r>
            <a:endParaRPr lang="de-DE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13253C1-A370-49B9-AD79-5EB98276F28D}"/>
              </a:ext>
            </a:extLst>
          </p:cNvPr>
          <p:cNvSpPr txBox="1"/>
          <p:nvPr/>
        </p:nvSpPr>
        <p:spPr>
          <a:xfrm>
            <a:off x="1563755" y="4498457"/>
            <a:ext cx="9064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Foliensammlung Stand 2019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3DDCE00-1486-4FB6-B17D-1BE8458F1C42}"/>
              </a:ext>
            </a:extLst>
          </p:cNvPr>
          <p:cNvSpPr/>
          <p:nvPr/>
        </p:nvSpPr>
        <p:spPr>
          <a:xfrm>
            <a:off x="373711" y="6341165"/>
            <a:ext cx="3287865" cy="397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65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A59D659-0473-4E39-A11C-F294DC01F38F}"/>
              </a:ext>
            </a:extLst>
          </p:cNvPr>
          <p:cNvSpPr txBox="1">
            <a:spLocks/>
          </p:cNvSpPr>
          <p:nvPr/>
        </p:nvSpPr>
        <p:spPr>
          <a:xfrm>
            <a:off x="2974348" y="6357675"/>
            <a:ext cx="382650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, Anhang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29A794-DF4C-40C1-BD59-AC5D4A5EBC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4" y="491237"/>
            <a:ext cx="3971007" cy="562839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CD417224-A3E4-4C99-8FD0-DE48ABF90B86}"/>
              </a:ext>
            </a:extLst>
          </p:cNvPr>
          <p:cNvSpPr txBox="1">
            <a:spLocks/>
          </p:cNvSpPr>
          <p:nvPr/>
        </p:nvSpPr>
        <p:spPr bwMode="gray">
          <a:xfrm>
            <a:off x="4517131" y="3090774"/>
            <a:ext cx="7303394" cy="6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20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altLang="de-DE" sz="2800" b="1" kern="1200" dirty="0" smtClean="0">
                <a:solidFill>
                  <a:srgbClr val="00B2E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6000" dirty="0"/>
              <a:t>Anhang</a:t>
            </a:r>
          </a:p>
        </p:txBody>
      </p:sp>
    </p:spTree>
    <p:extLst>
      <p:ext uri="{BB962C8B-B14F-4D97-AF65-F5344CB8AC3E}">
        <p14:creationId xmlns:p14="http://schemas.microsoft.com/office/powerpoint/2010/main" val="2739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8F4CD93-0FDA-4384-A6CF-44C4FB144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DIN EN 771-2:2015-11: Festlegungen für Mauersteine – Teil 2: Kalksandsteine</a:t>
            </a:r>
          </a:p>
          <a:p>
            <a:pPr lvl="0"/>
            <a:r>
              <a:rPr lang="de-DE" dirty="0"/>
              <a:t>DIN 20000-402:2017-01: Anwendung von  Bauprodukten in Bauwerken – Teil 402: Regeln für die Verwendung von Kalksandsteinen nach DIN EN 771-2:2015-11</a:t>
            </a:r>
          </a:p>
          <a:p>
            <a:pPr lvl="0"/>
            <a:r>
              <a:rPr lang="de-DE" dirty="0"/>
              <a:t>DIN EN 998-2 Festlegungen für Mörtel im Mauerwerksbau – Teil 2: Mauermörtel</a:t>
            </a:r>
          </a:p>
          <a:p>
            <a:pPr lvl="0"/>
            <a:r>
              <a:rPr lang="de-DE" dirty="0"/>
              <a:t>DIN 1053-1 Mauerwerk – Teil 1: Berechnung und Ausführung</a:t>
            </a:r>
          </a:p>
          <a:p>
            <a:pPr lvl="0"/>
            <a:r>
              <a:rPr lang="de-DE" dirty="0"/>
              <a:t>DIN 4103-1 Nichttragende innere Trennwände; Anforderungen, Nachweise</a:t>
            </a:r>
          </a:p>
          <a:p>
            <a:pPr lvl="0"/>
            <a:r>
              <a:rPr lang="de-DE" dirty="0"/>
              <a:t>DIN 4108-2 Wärmeschutz und Energie-Einsparung in Gebäuden – Teil 2: Mindestanforderungen an den Wärmeschutz</a:t>
            </a:r>
          </a:p>
          <a:p>
            <a:pPr lvl="0"/>
            <a:r>
              <a:rPr lang="de-DE" dirty="0"/>
              <a:t>DIN 4108-3 Wärmeschutz und Energie-Einsparung in Gebäuden – Teil 3: Klimabedingter Feuchteschutz; Anforderungen, Berechnungsverfahren und Hinweise für Planung und Ausführung</a:t>
            </a:r>
          </a:p>
          <a:p>
            <a:pPr lvl="0"/>
            <a:r>
              <a:rPr lang="de-DE" dirty="0"/>
              <a:t>DIN 4108 Beiblatt 2:2006-03 Wärmeschutz und Energie-Einsparung in Gebäuden – Wärmebrücken – Planungs- und Ausführungsbeispiele</a:t>
            </a:r>
          </a:p>
          <a:p>
            <a:pPr lvl="0"/>
            <a:r>
              <a:rPr lang="de-DE" dirty="0"/>
              <a:t>DIN 4109-1:2018-01: Schallschutz im Hochbau – Teil 1: Mindestanforderungen </a:t>
            </a:r>
          </a:p>
          <a:p>
            <a:pPr lvl="0"/>
            <a:r>
              <a:rPr lang="de-DE" dirty="0"/>
              <a:t>DIN 4109 Beiblatt 2 Schallschutz im Hochbau; Hinweise für Planung und Ausführung; Vorschläge für einen erhöhten Schallschutz; Empfehlungen für den Schallschutz im eigenen Wohn- oder Arbeitsbereich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F6A564D-6FE7-4CC7-B82B-28FC5BC78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Normen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A59D659-0473-4E39-A11C-F294DC01F38F}"/>
              </a:ext>
            </a:extLst>
          </p:cNvPr>
          <p:cNvSpPr txBox="1">
            <a:spLocks/>
          </p:cNvSpPr>
          <p:nvPr/>
        </p:nvSpPr>
        <p:spPr>
          <a:xfrm>
            <a:off x="2974348" y="6357675"/>
            <a:ext cx="382650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, Anhang</a:t>
            </a:r>
          </a:p>
        </p:txBody>
      </p:sp>
    </p:spTree>
    <p:extLst>
      <p:ext uri="{BB962C8B-B14F-4D97-AF65-F5344CB8AC3E}">
        <p14:creationId xmlns:p14="http://schemas.microsoft.com/office/powerpoint/2010/main" val="361948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8F4CD93-0FDA-4384-A6CF-44C4FB144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DIN 4109-2 Schallschutz im Hochbau – Teil 2: Rechnerische Nachweise der Erfüllung der Anforderungen</a:t>
            </a:r>
          </a:p>
          <a:p>
            <a:pPr lvl="0"/>
            <a:r>
              <a:rPr lang="de-DE" dirty="0"/>
              <a:t>DIN 4172 Maßordnung im Hochbau</a:t>
            </a:r>
          </a:p>
          <a:p>
            <a:pPr lvl="0"/>
            <a:r>
              <a:rPr lang="de-DE" dirty="0"/>
              <a:t>DIN 18195:2017-07: Abdichtung von Bauwerken – Begriffe</a:t>
            </a:r>
          </a:p>
          <a:p>
            <a:pPr lvl="0"/>
            <a:r>
              <a:rPr lang="de-DE" dirty="0"/>
              <a:t>DIN 18195 Beiblatt 2:2017-07: Abdichtung von Bauwerken – Beiblatt 2: Hinweise zur Kontrolle und Prüfung der Schichtdicken von flüssig verarbeiteten Abdichtungsstoffen</a:t>
            </a:r>
          </a:p>
          <a:p>
            <a:pPr lvl="0"/>
            <a:r>
              <a:rPr lang="de-DE" dirty="0"/>
              <a:t>DIN 18533-1:2017-07: Abdichtung von erdberührten Bauteilen  – Teil 1: Anforderungen, Planungs- und Ausführungsgrundsätze</a:t>
            </a:r>
          </a:p>
          <a:p>
            <a:pPr lvl="0"/>
            <a:r>
              <a:rPr lang="de-DE" dirty="0"/>
              <a:t>DIN 18533-2:2017-07: Abdichtung von erdberührten Bauteilen – Teil 2: Abdichtung mit </a:t>
            </a:r>
            <a:r>
              <a:rPr lang="de-DE" dirty="0" err="1"/>
              <a:t>bahnenförmigen</a:t>
            </a:r>
            <a:r>
              <a:rPr lang="de-DE" dirty="0"/>
              <a:t> Abdichtungsstoffen</a:t>
            </a:r>
          </a:p>
          <a:p>
            <a:pPr lvl="0"/>
            <a:r>
              <a:rPr lang="de-DE" dirty="0"/>
              <a:t>DIN 18533-3:2017-07: Abdichtung von erdberührten Bauteilen – Teil 3: Abdichtung mit flüssig zu verarbeitenden Abdichtungsstoffen</a:t>
            </a:r>
          </a:p>
          <a:p>
            <a:pPr lvl="0"/>
            <a:r>
              <a:rPr lang="de-DE" dirty="0"/>
              <a:t>DIN 18201 Toleranzen im Bauwesen  – Begriffe, Grundsätze, Anwendung, Prüfung</a:t>
            </a:r>
          </a:p>
          <a:p>
            <a:pPr lvl="0"/>
            <a:r>
              <a:rPr lang="de-DE" dirty="0"/>
              <a:t>DIN 18202 Toleranzen im Hochbau  – Bauwerke</a:t>
            </a:r>
          </a:p>
          <a:p>
            <a:pPr lvl="0"/>
            <a:r>
              <a:rPr lang="de-DE" dirty="0"/>
              <a:t>DIN 18299 VOB Vergabe- und Vertragsordnung für Bauleistungen – Teil C: Allgemeine Technische Vertragsbedingungen für Bauleistungen (ATV); Allgemeine Regeln für Bauarbeiten jeder Art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F6A564D-6FE7-4CC7-B82B-28FC5BC78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Normen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A59D659-0473-4E39-A11C-F294DC01F38F}"/>
              </a:ext>
            </a:extLst>
          </p:cNvPr>
          <p:cNvSpPr txBox="1">
            <a:spLocks/>
          </p:cNvSpPr>
          <p:nvPr/>
        </p:nvSpPr>
        <p:spPr>
          <a:xfrm>
            <a:off x="2974348" y="6357675"/>
            <a:ext cx="382650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, Anhang</a:t>
            </a:r>
          </a:p>
        </p:txBody>
      </p:sp>
    </p:spTree>
    <p:extLst>
      <p:ext uri="{BB962C8B-B14F-4D97-AF65-F5344CB8AC3E}">
        <p14:creationId xmlns:p14="http://schemas.microsoft.com/office/powerpoint/2010/main" val="3619484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8F4CD93-0FDA-4384-A6CF-44C4FB144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DIN 18330 VOB Vergabe- und Vertragsordnung für Bauleistungen – Teil C: Allgemeine Technische Vertragsbedingungen für Bauleistungen (ATV); Mauerarbeiten</a:t>
            </a:r>
          </a:p>
          <a:p>
            <a:pPr lvl="0"/>
            <a:r>
              <a:rPr lang="de-DE" dirty="0"/>
              <a:t>DIN 18515-1 </a:t>
            </a:r>
            <a:r>
              <a:rPr lang="de-DE" dirty="0" err="1"/>
              <a:t>Angemörtelte</a:t>
            </a:r>
            <a:r>
              <a:rPr lang="de-DE" dirty="0"/>
              <a:t> Fliesen oder Platten;  Grundsätze für Planung  und Ausführung</a:t>
            </a:r>
          </a:p>
          <a:p>
            <a:pPr lvl="0"/>
            <a:r>
              <a:rPr lang="de-DE" dirty="0"/>
              <a:t>DIN 18515-2 Außenwandbekleidungen; </a:t>
            </a:r>
            <a:r>
              <a:rPr lang="de-DE" dirty="0" err="1"/>
              <a:t>Anmauerung</a:t>
            </a:r>
            <a:r>
              <a:rPr lang="de-DE" dirty="0"/>
              <a:t> auf </a:t>
            </a:r>
            <a:r>
              <a:rPr lang="de-DE" dirty="0" err="1"/>
              <a:t>Aufstandsflächen</a:t>
            </a:r>
            <a:r>
              <a:rPr lang="de-DE" dirty="0"/>
              <a:t>; Grundsätze für Planung und Ausführung</a:t>
            </a:r>
          </a:p>
          <a:p>
            <a:pPr lvl="0"/>
            <a:r>
              <a:rPr lang="de-DE" dirty="0"/>
              <a:t>DIN 18516-1 Außenwandbekleidungen, </a:t>
            </a:r>
            <a:r>
              <a:rPr lang="de-DE" dirty="0" err="1"/>
              <a:t>hinterlüftet</a:t>
            </a:r>
            <a:r>
              <a:rPr lang="de-DE" dirty="0"/>
              <a:t> – Teil 1: Anforderungen, Prüfgrundsätze</a:t>
            </a:r>
          </a:p>
          <a:p>
            <a:pPr lvl="0"/>
            <a:r>
              <a:rPr lang="de-DE" dirty="0"/>
              <a:t>(</a:t>
            </a:r>
            <a:r>
              <a:rPr lang="de-DE" dirty="0" err="1"/>
              <a:t>Vornorm</a:t>
            </a:r>
            <a:r>
              <a:rPr lang="de-DE" dirty="0"/>
              <a:t>) DIN V 18580 Mauermörtel mit besonderen Eigenschaften</a:t>
            </a:r>
          </a:p>
          <a:p>
            <a:pPr lvl="0"/>
            <a:r>
              <a:rPr lang="de-DE" dirty="0"/>
              <a:t>(</a:t>
            </a:r>
            <a:r>
              <a:rPr lang="de-DE" dirty="0" err="1"/>
              <a:t>Vornorm</a:t>
            </a:r>
            <a:r>
              <a:rPr lang="de-DE" dirty="0"/>
              <a:t>) DIN V 20000-412 Anwendung von Bauprodukten in Bauwerken – Teil 412: Regeln für die Verwendung von Mauermörtel nach DIN EN 998-2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F6A564D-6FE7-4CC7-B82B-28FC5BC78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Normen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A59D659-0473-4E39-A11C-F294DC01F38F}"/>
              </a:ext>
            </a:extLst>
          </p:cNvPr>
          <p:cNvSpPr txBox="1">
            <a:spLocks/>
          </p:cNvSpPr>
          <p:nvPr/>
        </p:nvSpPr>
        <p:spPr>
          <a:xfrm>
            <a:off x="2974348" y="6357675"/>
            <a:ext cx="382650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, Anhang</a:t>
            </a:r>
          </a:p>
        </p:txBody>
      </p:sp>
    </p:spTree>
    <p:extLst>
      <p:ext uri="{BB962C8B-B14F-4D97-AF65-F5344CB8AC3E}">
        <p14:creationId xmlns:p14="http://schemas.microsoft.com/office/powerpoint/2010/main" val="3619484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165225" algn="l"/>
              </a:tabLst>
            </a:pPr>
            <a:r>
              <a:rPr lang="de-DE" dirty="0" err="1"/>
              <a:t>abP</a:t>
            </a:r>
            <a:r>
              <a:rPr lang="de-DE" dirty="0"/>
              <a:t>  	allgemeines bauaufsichtliches Prüfzeugnis</a:t>
            </a:r>
          </a:p>
          <a:p>
            <a:pPr>
              <a:tabLst>
                <a:tab pos="1165225" algn="l"/>
              </a:tabLst>
            </a:pPr>
            <a:r>
              <a:rPr lang="de-DE" dirty="0" err="1"/>
              <a:t>abZ</a:t>
            </a:r>
            <a:r>
              <a:rPr lang="de-DE" dirty="0"/>
              <a:t>  	allgemeine bauaufsichtliche Zulassung</a:t>
            </a:r>
          </a:p>
          <a:p>
            <a:pPr>
              <a:tabLst>
                <a:tab pos="1165225" algn="l"/>
              </a:tabLst>
            </a:pPr>
            <a:r>
              <a:rPr lang="de-DE" dirty="0"/>
              <a:t>ATV  	Allgemeine Technische  	Vertragsbedingungen</a:t>
            </a:r>
          </a:p>
          <a:p>
            <a:pPr>
              <a:tabLst>
                <a:tab pos="1165225" algn="l"/>
              </a:tabLst>
            </a:pPr>
            <a:r>
              <a:rPr lang="de-DE" dirty="0"/>
              <a:t>DF  	Dünnformat</a:t>
            </a:r>
          </a:p>
          <a:p>
            <a:pPr>
              <a:tabLst>
                <a:tab pos="1165225" algn="l"/>
              </a:tabLst>
            </a:pPr>
            <a:r>
              <a:rPr lang="de-DE" dirty="0" err="1"/>
              <a:t>DIBt</a:t>
            </a:r>
            <a:r>
              <a:rPr lang="de-DE" dirty="0"/>
              <a:t>  	Deutsches Institut für Bautechnik</a:t>
            </a:r>
          </a:p>
          <a:p>
            <a:pPr>
              <a:tabLst>
                <a:tab pos="1165225" algn="l"/>
              </a:tabLst>
            </a:pPr>
            <a:r>
              <a:rPr lang="de-DE" dirty="0"/>
              <a:t>DIN  	Deutsches Institut für Normung e.V.</a:t>
            </a:r>
          </a:p>
          <a:p>
            <a:pPr>
              <a:tabLst>
                <a:tab pos="1165225" algn="l"/>
              </a:tabLst>
            </a:pPr>
            <a:r>
              <a:rPr lang="de-DE" dirty="0"/>
              <a:t>DIN V  	</a:t>
            </a:r>
            <a:r>
              <a:rPr lang="de-DE" dirty="0" err="1"/>
              <a:t>Vornorm</a:t>
            </a:r>
            <a:r>
              <a:rPr lang="de-DE" dirty="0"/>
              <a:t> einer DIN</a:t>
            </a:r>
          </a:p>
          <a:p>
            <a:pPr>
              <a:tabLst>
                <a:tab pos="1165225" algn="l"/>
              </a:tabLst>
            </a:pPr>
            <a:r>
              <a:rPr lang="de-DE" dirty="0"/>
              <a:t>DIN EN 	von DIN übernommene Europäische Norm</a:t>
            </a:r>
          </a:p>
          <a:p>
            <a:pPr>
              <a:tabLst>
                <a:tab pos="1165225" algn="l"/>
              </a:tabLst>
            </a:pPr>
            <a:r>
              <a:rPr lang="de-DE" dirty="0"/>
              <a:t>DM  	Dünnbettmörtel</a:t>
            </a:r>
          </a:p>
          <a:p>
            <a:pPr>
              <a:tabLst>
                <a:tab pos="1165225" algn="l"/>
              </a:tabLst>
            </a:pPr>
            <a:r>
              <a:rPr lang="de-DE" dirty="0"/>
              <a:t>EnEV  	Energieeinsparverordnung</a:t>
            </a:r>
          </a:p>
          <a:p>
            <a:pPr>
              <a:tabLst>
                <a:tab pos="1165225" algn="l"/>
              </a:tabLst>
            </a:pPr>
            <a:r>
              <a:rPr lang="de-DE" dirty="0"/>
              <a:t>KS  	Kalksandstein bzw. KS-Vollstein</a:t>
            </a:r>
          </a:p>
          <a:p>
            <a:pPr>
              <a:tabLst>
                <a:tab pos="1165225" algn="l"/>
              </a:tabLst>
            </a:pPr>
            <a:r>
              <a:rPr lang="de-DE" dirty="0"/>
              <a:t>KS -E  	Kalksandsteine mit integrierten Kanälen zur 	Führung von Elektroinstallationen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F6A564D-6FE7-4CC7-B82B-28FC5BC78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Wichtige Abkürzungen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0"/>
          </p:nvPr>
        </p:nvSpPr>
        <p:spPr>
          <a:xfrm>
            <a:off x="6088335" y="1057524"/>
            <a:ext cx="5750119" cy="5119439"/>
          </a:xfrm>
        </p:spPr>
        <p:txBody>
          <a:bodyPr/>
          <a:lstStyle/>
          <a:p>
            <a:pPr>
              <a:tabLst>
                <a:tab pos="1612900" algn="l"/>
              </a:tabLst>
            </a:pPr>
            <a:r>
              <a:rPr lang="de-DE" dirty="0"/>
              <a:t>KS  F  	KS-</a:t>
            </a:r>
            <a:r>
              <a:rPr lang="de-DE" dirty="0" err="1"/>
              <a:t>Fasenstein</a:t>
            </a:r>
            <a:endParaRPr lang="de-DE" dirty="0"/>
          </a:p>
          <a:p>
            <a:pPr>
              <a:tabLst>
                <a:tab pos="1612900" algn="l"/>
              </a:tabLst>
            </a:pPr>
            <a:r>
              <a:rPr lang="de-DE" dirty="0"/>
              <a:t>KS  L 	KS-Lochstein</a:t>
            </a:r>
          </a:p>
          <a:p>
            <a:pPr>
              <a:tabLst>
                <a:tab pos="1612900" algn="l"/>
              </a:tabLst>
            </a:pPr>
            <a:r>
              <a:rPr lang="de-DE" dirty="0"/>
              <a:t>KS  L P	KS L-Planstein</a:t>
            </a:r>
          </a:p>
          <a:p>
            <a:pPr>
              <a:tabLst>
                <a:tab pos="1612900" algn="l"/>
              </a:tabLst>
            </a:pPr>
            <a:r>
              <a:rPr lang="de-DE" dirty="0"/>
              <a:t>KS  L-R P	KS -L-R-Planstein</a:t>
            </a:r>
          </a:p>
          <a:p>
            <a:pPr>
              <a:tabLst>
                <a:tab pos="1612900" algn="l"/>
              </a:tabLst>
            </a:pPr>
            <a:r>
              <a:rPr lang="de-DE" dirty="0"/>
              <a:t>KS  P  	KS-Planstein</a:t>
            </a:r>
          </a:p>
          <a:p>
            <a:pPr>
              <a:tabLst>
                <a:tab pos="1612900" algn="l"/>
              </a:tabLst>
            </a:pPr>
            <a:r>
              <a:rPr lang="de-DE" dirty="0"/>
              <a:t>KS -BP  	KS-Bauplatte</a:t>
            </a:r>
          </a:p>
          <a:p>
            <a:pPr>
              <a:tabLst>
                <a:tab pos="1612900" algn="l"/>
              </a:tabLst>
            </a:pPr>
            <a:r>
              <a:rPr lang="de-DE" dirty="0"/>
              <a:t>KS -R P  	KS -R-Planstein</a:t>
            </a:r>
          </a:p>
          <a:p>
            <a:pPr>
              <a:tabLst>
                <a:tab pos="1612900" algn="l"/>
              </a:tabLst>
            </a:pPr>
            <a:r>
              <a:rPr lang="de-DE" dirty="0"/>
              <a:t>KS  </a:t>
            </a:r>
            <a:r>
              <a:rPr lang="de-DE" dirty="0" err="1"/>
              <a:t>Vb</a:t>
            </a:r>
            <a:r>
              <a:rPr lang="de-DE" dirty="0"/>
              <a:t>  	KS-</a:t>
            </a:r>
            <a:r>
              <a:rPr lang="de-DE" dirty="0" err="1"/>
              <a:t>Verblender</a:t>
            </a:r>
            <a:endParaRPr lang="de-DE" dirty="0"/>
          </a:p>
          <a:p>
            <a:pPr>
              <a:tabLst>
                <a:tab pos="1612900" algn="l"/>
              </a:tabLst>
            </a:pPr>
            <a:r>
              <a:rPr lang="de-DE" dirty="0"/>
              <a:t>KS </a:t>
            </a:r>
            <a:r>
              <a:rPr lang="de-DE" dirty="0" err="1"/>
              <a:t>Vm</a:t>
            </a:r>
            <a:r>
              <a:rPr lang="de-DE" dirty="0"/>
              <a:t>  	KS-Vormauerstein</a:t>
            </a:r>
          </a:p>
          <a:p>
            <a:pPr>
              <a:tabLst>
                <a:tab pos="1612900" algn="l"/>
              </a:tabLst>
            </a:pPr>
            <a:r>
              <a:rPr lang="de-DE" dirty="0"/>
              <a:t>KS  XL  	Großformatige Kalksandsteine mit 	Schichthöhen ≥ 50 cm</a:t>
            </a:r>
          </a:p>
          <a:p>
            <a:pPr>
              <a:tabLst>
                <a:tab pos="1612900" algn="l"/>
              </a:tabLst>
            </a:pPr>
            <a:r>
              <a:rPr lang="de-DE" dirty="0"/>
              <a:t>LBO  	Landesbauordnung</a:t>
            </a:r>
          </a:p>
          <a:p>
            <a:pPr>
              <a:tabLst>
                <a:tab pos="1612900" algn="l"/>
              </a:tabLst>
            </a:pPr>
            <a:r>
              <a:rPr lang="de-DE" dirty="0"/>
              <a:t>LM 	Leichtmauermörtel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A59D659-0473-4E39-A11C-F294DC01F38F}"/>
              </a:ext>
            </a:extLst>
          </p:cNvPr>
          <p:cNvSpPr txBox="1">
            <a:spLocks/>
          </p:cNvSpPr>
          <p:nvPr/>
        </p:nvSpPr>
        <p:spPr>
          <a:xfrm>
            <a:off x="2974348" y="6357675"/>
            <a:ext cx="382650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, Anhang</a:t>
            </a:r>
          </a:p>
        </p:txBody>
      </p:sp>
    </p:spTree>
    <p:extLst>
      <p:ext uri="{BB962C8B-B14F-4D97-AF65-F5344CB8AC3E}">
        <p14:creationId xmlns:p14="http://schemas.microsoft.com/office/powerpoint/2010/main" val="3619484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792288" algn="l"/>
              </a:tabLst>
            </a:pPr>
            <a:r>
              <a:rPr lang="de-DE" dirty="0"/>
              <a:t>MG  	Mörtelgruppe</a:t>
            </a:r>
          </a:p>
          <a:p>
            <a:pPr>
              <a:tabLst>
                <a:tab pos="1792288" algn="l"/>
              </a:tabLst>
            </a:pPr>
            <a:r>
              <a:rPr lang="de-DE" dirty="0"/>
              <a:t>MVV TB  	Muster-Verwaltungsvorschrift Technische Baubestimmungen</a:t>
            </a:r>
          </a:p>
          <a:p>
            <a:pPr>
              <a:tabLst>
                <a:tab pos="1792288" algn="l"/>
              </a:tabLst>
            </a:pPr>
            <a:r>
              <a:rPr lang="de-DE" dirty="0"/>
              <a:t>NF  	Normalformat</a:t>
            </a:r>
          </a:p>
          <a:p>
            <a:pPr>
              <a:tabLst>
                <a:tab pos="1792288" algn="l"/>
              </a:tabLst>
            </a:pPr>
            <a:r>
              <a:rPr lang="de-DE" dirty="0"/>
              <a:t>NM  	Normalmauermörtel</a:t>
            </a:r>
          </a:p>
          <a:p>
            <a:pPr>
              <a:tabLst>
                <a:tab pos="1792288" algn="l"/>
              </a:tabLst>
            </a:pPr>
            <a:r>
              <a:rPr lang="de-DE" dirty="0"/>
              <a:t>PMBC/KMB 	Kunststoffmodifizierte </a:t>
            </a:r>
            <a:r>
              <a:rPr lang="de-DE" dirty="0" err="1"/>
              <a:t>Bitumendickbeschichtung</a:t>
            </a:r>
            <a:endParaRPr lang="de-DE" dirty="0"/>
          </a:p>
          <a:p>
            <a:pPr>
              <a:tabLst>
                <a:tab pos="1792288" algn="l"/>
              </a:tabLst>
            </a:pPr>
            <a:r>
              <a:rPr lang="de-DE" dirty="0"/>
              <a:t>RDK  	Rohdichteklasse</a:t>
            </a:r>
          </a:p>
          <a:p>
            <a:pPr>
              <a:tabLst>
                <a:tab pos="1792288" algn="l"/>
              </a:tabLst>
            </a:pPr>
            <a:r>
              <a:rPr lang="de-DE" dirty="0"/>
              <a:t>SFK  	Steindruckfestigkeitsklasse</a:t>
            </a:r>
          </a:p>
          <a:p>
            <a:pPr>
              <a:tabLst>
                <a:tab pos="1792288" algn="l"/>
              </a:tabLst>
            </a:pPr>
            <a:r>
              <a:rPr lang="de-DE" dirty="0"/>
              <a:t>VHF  	Vorgehängte </a:t>
            </a:r>
            <a:r>
              <a:rPr lang="de-DE" dirty="0" err="1"/>
              <a:t>hinterlüftete</a:t>
            </a:r>
            <a:r>
              <a:rPr lang="de-DE" dirty="0"/>
              <a:t> Fassade</a:t>
            </a:r>
          </a:p>
          <a:p>
            <a:pPr>
              <a:tabLst>
                <a:tab pos="1792288" algn="l"/>
              </a:tabLst>
            </a:pPr>
            <a:r>
              <a:rPr lang="de-DE" dirty="0"/>
              <a:t>VOB-C  	Vergabe- und Vertragsordnung für Bauleistungen – Teil C: Allgemeine Technische 	Vertragsbedingungen für Bauleistungen (ATV)</a:t>
            </a:r>
          </a:p>
          <a:p>
            <a:pPr>
              <a:tabLst>
                <a:tab pos="1792288" algn="l"/>
              </a:tabLst>
            </a:pPr>
            <a:r>
              <a:rPr lang="de-DE" dirty="0"/>
              <a:t>WDVS  	Wärmedämm-Verbundsystem</a:t>
            </a:r>
          </a:p>
          <a:p>
            <a:pPr>
              <a:tabLst>
                <a:tab pos="1792288" algn="l"/>
              </a:tabLst>
            </a:pPr>
            <a:r>
              <a:rPr lang="de-DE" dirty="0" err="1"/>
              <a:t>ZiE</a:t>
            </a:r>
            <a:r>
              <a:rPr lang="de-DE" dirty="0"/>
              <a:t>  	Zustimmung im Einzelfall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F6A564D-6FE7-4CC7-B82B-28FC5BC78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Wichtige Abkürzungen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A59D659-0473-4E39-A11C-F294DC01F38F}"/>
              </a:ext>
            </a:extLst>
          </p:cNvPr>
          <p:cNvSpPr txBox="1">
            <a:spLocks/>
          </p:cNvSpPr>
          <p:nvPr/>
        </p:nvSpPr>
        <p:spPr>
          <a:xfrm>
            <a:off x="2974348" y="6357675"/>
            <a:ext cx="382650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, Anhang</a:t>
            </a:r>
          </a:p>
        </p:txBody>
      </p:sp>
    </p:spTree>
    <p:extLst>
      <p:ext uri="{BB962C8B-B14F-4D97-AF65-F5344CB8AC3E}">
        <p14:creationId xmlns:p14="http://schemas.microsoft.com/office/powerpoint/2010/main" val="3619484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Kalksandstein-Bauberatung Bayern GmbH </a:t>
            </a:r>
            <a:r>
              <a:rPr lang="de-DE" dirty="0" err="1"/>
              <a:t>Rückersdorfer</a:t>
            </a:r>
            <a:r>
              <a:rPr lang="de-DE" dirty="0"/>
              <a:t> Straße 18                                    90552 </a:t>
            </a:r>
            <a:r>
              <a:rPr lang="de-DE" dirty="0" err="1"/>
              <a:t>Röthenbach</a:t>
            </a:r>
            <a:r>
              <a:rPr lang="de-DE" dirty="0"/>
              <a:t> a. d. Pegnitz                      Telefon: 09 11/54 07-30                                  </a:t>
            </a:r>
            <a:r>
              <a:rPr lang="de-DE" dirty="0">
                <a:hlinkClick r:id="rId2"/>
              </a:rPr>
              <a:t>info@ks-bayern.de</a:t>
            </a:r>
            <a:r>
              <a:rPr lang="de-DE" dirty="0"/>
              <a:t>                                         </a:t>
            </a:r>
            <a:r>
              <a:rPr lang="de-DE" dirty="0">
                <a:hlinkClick r:id="rId3"/>
              </a:rPr>
              <a:t>www.ks-bayern.de</a:t>
            </a:r>
            <a:endParaRPr lang="de-DE" dirty="0"/>
          </a:p>
          <a:p>
            <a:r>
              <a:rPr lang="de-DE" dirty="0"/>
              <a:t>Kalksandsteinindustrie Nord e. V.               Lüneburger Schanze 35                                      21614 Buxtehude                                             Telefon: 0 41 61/74 33-60                                  </a:t>
            </a:r>
            <a:r>
              <a:rPr lang="de-DE" dirty="0">
                <a:hlinkClick r:id="rId4"/>
              </a:rPr>
              <a:t>info@ks-nord.de</a:t>
            </a:r>
            <a:r>
              <a:rPr lang="de-DE" dirty="0"/>
              <a:t>                                              </a:t>
            </a:r>
            <a:r>
              <a:rPr lang="de-DE" dirty="0">
                <a:hlinkClick r:id="rId5"/>
              </a:rPr>
              <a:t>www.ks-nord.de</a:t>
            </a:r>
            <a:endParaRPr lang="de-DE" dirty="0"/>
          </a:p>
          <a:p>
            <a:r>
              <a:rPr lang="de-DE" dirty="0"/>
              <a:t>Kalksandsteinindustrie Ost e. V.                        Veltener Straße 12–13                                        16515 Oranienburg-</a:t>
            </a:r>
            <a:r>
              <a:rPr lang="de-DE" dirty="0" err="1"/>
              <a:t>Germendorf</a:t>
            </a:r>
            <a:r>
              <a:rPr lang="de-DE" dirty="0"/>
              <a:t>                     Telefon: 030/25 79 69-30                                  </a:t>
            </a:r>
            <a:r>
              <a:rPr lang="de-DE" dirty="0">
                <a:hlinkClick r:id="rId6"/>
              </a:rPr>
              <a:t>info@ks-ost.de</a:t>
            </a:r>
            <a:r>
              <a:rPr lang="de-DE" dirty="0"/>
              <a:t>                                                 </a:t>
            </a:r>
            <a:r>
              <a:rPr lang="de-DE" dirty="0">
                <a:hlinkClick r:id="rId7"/>
              </a:rPr>
              <a:t>www.ks-ost.de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Bauberatung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de-DE" dirty="0"/>
              <a:t>Verein Süddeutscher Kalksandsteinwerke e. V. </a:t>
            </a:r>
            <a:r>
              <a:rPr lang="de-DE" dirty="0" err="1"/>
              <a:t>Malscher</a:t>
            </a:r>
            <a:r>
              <a:rPr lang="de-DE" dirty="0"/>
              <a:t> Straße 17                                            76448 Durmersheim                                         Telefon: 07 24 5/806-500                               </a:t>
            </a:r>
            <a:r>
              <a:rPr lang="de-DE" dirty="0">
                <a:hlinkClick r:id="rId8"/>
              </a:rPr>
              <a:t>info@ks-sued.de</a:t>
            </a:r>
            <a:r>
              <a:rPr lang="de-DE" dirty="0"/>
              <a:t>                                             </a:t>
            </a:r>
            <a:r>
              <a:rPr lang="de-DE" dirty="0">
                <a:hlinkClick r:id="rId9"/>
              </a:rPr>
              <a:t>www.ks-sued.de</a:t>
            </a:r>
            <a:endParaRPr lang="de-DE" dirty="0"/>
          </a:p>
          <a:p>
            <a:r>
              <a:rPr lang="de-DE" dirty="0"/>
              <a:t>Kalksandsteinindustrie West e. V.              Barbarastraße 70                                               46282 Dorsten                                                 Telefon: 0 23 62/95 45-0                                   </a:t>
            </a:r>
            <a:r>
              <a:rPr lang="de-DE" dirty="0">
                <a:hlinkClick r:id="rId10"/>
              </a:rPr>
              <a:t>info@ks-west.de</a:t>
            </a:r>
            <a:r>
              <a:rPr lang="de-DE" dirty="0"/>
              <a:t>                                              </a:t>
            </a:r>
            <a:r>
              <a:rPr lang="de-DE" dirty="0">
                <a:hlinkClick r:id="rId11"/>
              </a:rPr>
              <a:t>www.ks-west.de</a:t>
            </a:r>
            <a:r>
              <a:rPr lang="de-DE" dirty="0"/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8916" y="4473612"/>
            <a:ext cx="1429519" cy="142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urerfibel Vorlage 2019 - Entwurf.potx" id="{336DD3D9-F3B4-4E02-8C98-42DA9FA519F7}" vid="{1B813FE6-D9B1-4C6A-BA33-8215849A5DC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521</Words>
  <Application>Microsoft Office PowerPoint</Application>
  <PresentationFormat>Breitbild</PresentationFormat>
  <Paragraphs>82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</vt:lpstr>
      <vt:lpstr>PowerPoint-Präsentation</vt:lpstr>
      <vt:lpstr>PowerPoint-Präsentation</vt:lpstr>
      <vt:lpstr>Normen</vt:lpstr>
      <vt:lpstr>Normen</vt:lpstr>
      <vt:lpstr>Normen</vt:lpstr>
      <vt:lpstr>Wichtige Abkürzungen</vt:lpstr>
      <vt:lpstr>Wichtige Abkürzungen</vt:lpstr>
      <vt:lpstr>Bauberatung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iORR</dc:creator>
  <cp:lastModifiedBy>Benjamin Büttner</cp:lastModifiedBy>
  <cp:revision>52</cp:revision>
  <dcterms:created xsi:type="dcterms:W3CDTF">2019-04-24T05:58:20Z</dcterms:created>
  <dcterms:modified xsi:type="dcterms:W3CDTF">2020-05-26T14:19:38Z</dcterms:modified>
</cp:coreProperties>
</file>